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3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9e46446-8f31-4327-938b-203bce869af6}">
          <p14:sldIdLst>
            <p14:sldId id="256"/>
            <p14:sldId id="257"/>
            <p14:sldId id="258"/>
          </p14:sldIdLst>
        </p14:section>
        <p14:section name="无标题节" id="{0cbcfc7b-33d0-4a98-82a5-8267ff41ab65}">
          <p14:sldIdLst>
            <p14:sldId id="259"/>
            <p14:sldId id="273"/>
            <p14:sldId id="275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0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983468" y="6472426"/>
            <a:ext cx="1133855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0971" y="3206953"/>
            <a:ext cx="783005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华文新魏" panose="02010800040101010101" charset="-122"/>
                <a:cs typeface="华文新魏" panose="020108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428988" y="1604772"/>
            <a:ext cx="1921763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494519" y="5791200"/>
            <a:ext cx="1790700" cy="82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509004" y="3136392"/>
            <a:ext cx="1825752" cy="922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648455" y="1613916"/>
            <a:ext cx="1859279" cy="86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446520" y="1711451"/>
            <a:ext cx="1950720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75360" y="5099303"/>
            <a:ext cx="1501140" cy="1499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6384035" y="5914644"/>
            <a:ext cx="2369819" cy="716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509004" y="4527803"/>
            <a:ext cx="1872996" cy="1129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867911" y="234695"/>
            <a:ext cx="4570730" cy="914400"/>
          </a:xfrm>
          <a:custGeom>
            <a:avLst/>
            <a:gdLst/>
            <a:ahLst/>
            <a:cxnLst/>
            <a:rect l="l" t="t" r="r" b="b"/>
            <a:pathLst>
              <a:path w="457073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4418076" y="0"/>
                </a:lnTo>
                <a:lnTo>
                  <a:pt x="4466258" y="7766"/>
                </a:lnTo>
                <a:lnTo>
                  <a:pt x="4508095" y="29394"/>
                </a:lnTo>
                <a:lnTo>
                  <a:pt x="4541081" y="62380"/>
                </a:lnTo>
                <a:lnTo>
                  <a:pt x="4562709" y="104217"/>
                </a:lnTo>
                <a:lnTo>
                  <a:pt x="4570476" y="152400"/>
                </a:lnTo>
                <a:lnTo>
                  <a:pt x="4570476" y="762000"/>
                </a:lnTo>
                <a:lnTo>
                  <a:pt x="4562709" y="810182"/>
                </a:lnTo>
                <a:lnTo>
                  <a:pt x="4541081" y="852019"/>
                </a:lnTo>
                <a:lnTo>
                  <a:pt x="4508095" y="885005"/>
                </a:lnTo>
                <a:lnTo>
                  <a:pt x="4466258" y="906633"/>
                </a:lnTo>
                <a:lnTo>
                  <a:pt x="4418076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9234" y="619124"/>
            <a:ext cx="411353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3807" y="1461008"/>
            <a:ext cx="10184384" cy="471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4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34.jpeg"/><Relationship Id="rId2" Type="http://schemas.openxmlformats.org/officeDocument/2006/relationships/image" Target="../media/image16.png"/><Relationship Id="rId19" Type="http://schemas.openxmlformats.org/officeDocument/2006/relationships/image" Target="../media/image33.jpeg"/><Relationship Id="rId18" Type="http://schemas.openxmlformats.org/officeDocument/2006/relationships/image" Target="../media/image32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jpeg"/><Relationship Id="rId11" Type="http://schemas.openxmlformats.org/officeDocument/2006/relationships/image" Target="../media/image25.pn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5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北京风雅颂专利代理有限公</a:t>
            </a:r>
            <a:r>
              <a:rPr spc="-30" dirty="0"/>
              <a:t>司</a:t>
            </a:r>
            <a:r>
              <a:rPr spc="-5" dirty="0"/>
              <a:t>-简介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465826" y="4773548"/>
            <a:ext cx="106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</a:t>
            </a: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3688" y="765048"/>
            <a:ext cx="1944623" cy="19629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2715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pc="-5" dirty="0"/>
              <a:t>郭曼</a:t>
            </a:r>
            <a:endParaRPr spc="-5" dirty="0"/>
          </a:p>
          <a:p>
            <a:pPr marL="2672715" indent="-228600">
              <a:lnSpc>
                <a:spcPct val="100000"/>
              </a:lnSpc>
              <a:spcBef>
                <a:spcPts val="128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涉外专利事务总</a:t>
            </a:r>
            <a:r>
              <a:rPr sz="1400" spc="275" dirty="0"/>
              <a:t>监</a:t>
            </a:r>
            <a:r>
              <a:rPr sz="1400" dirty="0"/>
              <a:t>合伙</a:t>
            </a:r>
            <a:r>
              <a:rPr sz="1400" spc="300" dirty="0"/>
              <a:t>人</a:t>
            </a:r>
            <a:r>
              <a:rPr sz="1400" dirty="0"/>
              <a:t>专利代理师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毕业于北京邮电大</a:t>
            </a:r>
            <a:r>
              <a:rPr sz="1400" spc="275" dirty="0"/>
              <a:t>学</a:t>
            </a:r>
            <a:r>
              <a:rPr sz="1400" dirty="0"/>
              <a:t>通信工程专</a:t>
            </a:r>
            <a:r>
              <a:rPr sz="1400" spc="285" dirty="0"/>
              <a:t>业</a:t>
            </a:r>
            <a:r>
              <a:rPr sz="1400" dirty="0"/>
              <a:t>电磁场与微波技术专</a:t>
            </a:r>
            <a:r>
              <a:rPr sz="1400" spc="275" dirty="0"/>
              <a:t>业</a:t>
            </a:r>
            <a:r>
              <a:rPr sz="1400" dirty="0"/>
              <a:t>硕士学位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曾在美国卡多佐法学院</a:t>
            </a:r>
            <a:r>
              <a:rPr sz="1400" spc="-15" dirty="0"/>
              <a:t>进</a:t>
            </a:r>
            <a:r>
              <a:rPr sz="1400" dirty="0"/>
              <a:t>修美</a:t>
            </a:r>
            <a:r>
              <a:rPr sz="1400" spc="-15" dirty="0"/>
              <a:t>国</a:t>
            </a:r>
            <a:r>
              <a:rPr sz="1400" dirty="0"/>
              <a:t>知识</a:t>
            </a:r>
            <a:r>
              <a:rPr sz="1400" spc="-15" dirty="0"/>
              <a:t>产</a:t>
            </a:r>
            <a:r>
              <a:rPr sz="1400" dirty="0"/>
              <a:t>权法律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spc="-75" dirty="0"/>
              <a:t>2004</a:t>
            </a:r>
            <a:r>
              <a:rPr sz="1400" spc="5" dirty="0"/>
              <a:t>年</a:t>
            </a:r>
            <a:r>
              <a:rPr sz="1400" spc="-15" dirty="0"/>
              <a:t>起</a:t>
            </a:r>
            <a:r>
              <a:rPr sz="1400" spc="5" dirty="0"/>
              <a:t>从</a:t>
            </a:r>
            <a:r>
              <a:rPr sz="1400" dirty="0"/>
              <a:t>事</a:t>
            </a:r>
            <a:r>
              <a:rPr sz="1400" spc="-10" dirty="0"/>
              <a:t>专</a:t>
            </a:r>
            <a:r>
              <a:rPr sz="1400" spc="5" dirty="0"/>
              <a:t>利</a:t>
            </a:r>
            <a:r>
              <a:rPr sz="1400" dirty="0"/>
              <a:t>代</a:t>
            </a:r>
            <a:r>
              <a:rPr sz="1400" spc="-10" dirty="0"/>
              <a:t>理</a:t>
            </a:r>
            <a:r>
              <a:rPr sz="1400" spc="5" dirty="0"/>
              <a:t>工</a:t>
            </a:r>
            <a:r>
              <a:rPr sz="1400" dirty="0"/>
              <a:t>作</a:t>
            </a:r>
            <a:r>
              <a:rPr sz="1400" spc="-90" dirty="0"/>
              <a:t>，2008</a:t>
            </a:r>
            <a:r>
              <a:rPr sz="1400" spc="-10" dirty="0"/>
              <a:t>年</a:t>
            </a:r>
            <a:r>
              <a:rPr sz="1400" spc="5" dirty="0"/>
              <a:t>取</a:t>
            </a:r>
            <a:r>
              <a:rPr sz="1400" dirty="0"/>
              <a:t>得</a:t>
            </a:r>
            <a:r>
              <a:rPr sz="1400" spc="-10" dirty="0"/>
              <a:t>专</a:t>
            </a:r>
            <a:r>
              <a:rPr sz="1400" spc="5" dirty="0"/>
              <a:t>利</a:t>
            </a:r>
            <a:r>
              <a:rPr sz="1400" dirty="0"/>
              <a:t>代</a:t>
            </a:r>
            <a:r>
              <a:rPr sz="1400" spc="-10" dirty="0"/>
              <a:t>理</a:t>
            </a:r>
            <a:r>
              <a:rPr sz="1400" spc="5" dirty="0"/>
              <a:t>人</a:t>
            </a:r>
            <a:r>
              <a:rPr sz="1400" dirty="0"/>
              <a:t>资</a:t>
            </a:r>
            <a:r>
              <a:rPr sz="1400" spc="-10" dirty="0"/>
              <a:t>格</a:t>
            </a:r>
            <a:r>
              <a:rPr sz="1400" spc="5" dirty="0"/>
              <a:t>。</a:t>
            </a:r>
            <a:r>
              <a:rPr sz="1400" dirty="0"/>
              <a:t>曾</a:t>
            </a:r>
            <a:r>
              <a:rPr sz="1400" spc="-10" dirty="0"/>
              <a:t>担</a:t>
            </a:r>
            <a:r>
              <a:rPr sz="1400" spc="5" dirty="0"/>
              <a:t>任</a:t>
            </a:r>
            <a:r>
              <a:rPr sz="1400" dirty="0"/>
              <a:t>专</a:t>
            </a:r>
            <a:r>
              <a:rPr sz="1400" spc="-10" dirty="0"/>
              <a:t>利</a:t>
            </a:r>
            <a:r>
              <a:rPr sz="1400" spc="5" dirty="0"/>
              <a:t>事</a:t>
            </a:r>
            <a:r>
              <a:rPr sz="1400" dirty="0"/>
              <a:t>务</a:t>
            </a:r>
            <a:r>
              <a:rPr sz="1400" spc="-10" dirty="0"/>
              <a:t>所</a:t>
            </a:r>
            <a:r>
              <a:rPr sz="1400" spc="5" dirty="0"/>
              <a:t>内</a:t>
            </a:r>
            <a:r>
              <a:rPr sz="1400" dirty="0"/>
              <a:t>向</a:t>
            </a:r>
            <a:r>
              <a:rPr sz="1400" spc="-10" dirty="0"/>
              <a:t>外</a:t>
            </a:r>
            <a:r>
              <a:rPr sz="1400" spc="5" dirty="0"/>
              <a:t>申</a:t>
            </a:r>
            <a:r>
              <a:rPr sz="1400" spc="-15" dirty="0"/>
              <a:t>请</a:t>
            </a:r>
            <a:r>
              <a:rPr sz="1400" spc="-10" dirty="0"/>
              <a:t>部门</a:t>
            </a:r>
            <a:r>
              <a:rPr sz="1400" spc="5" dirty="0"/>
              <a:t>负</a:t>
            </a:r>
            <a:endParaRPr sz="1400"/>
          </a:p>
          <a:p>
            <a:pPr marL="2672715">
              <a:lnSpc>
                <a:spcPct val="100000"/>
              </a:lnSpc>
              <a:spcBef>
                <a:spcPts val="330"/>
              </a:spcBef>
            </a:pPr>
            <a:r>
              <a:rPr sz="1400" dirty="0"/>
              <a:t>责人、指导教师等工作</a:t>
            </a:r>
            <a:r>
              <a:rPr sz="1400" spc="-15" dirty="0"/>
              <a:t>，</a:t>
            </a:r>
            <a:r>
              <a:rPr sz="1400" dirty="0"/>
              <a:t>累积</a:t>
            </a:r>
            <a:r>
              <a:rPr sz="1400" spc="-15" dirty="0"/>
              <a:t>处</a:t>
            </a:r>
            <a:r>
              <a:rPr sz="1400" dirty="0"/>
              <a:t>理国</a:t>
            </a:r>
            <a:r>
              <a:rPr sz="1400" spc="-15" dirty="0"/>
              <a:t>内</a:t>
            </a:r>
            <a:r>
              <a:rPr sz="1400" dirty="0"/>
              <a:t>外专</a:t>
            </a:r>
            <a:r>
              <a:rPr sz="1400" spc="-15" dirty="0"/>
              <a:t>利</a:t>
            </a:r>
            <a:r>
              <a:rPr sz="1400" dirty="0"/>
              <a:t>案件</a:t>
            </a:r>
            <a:r>
              <a:rPr sz="1400" spc="-15" dirty="0"/>
              <a:t>上</a:t>
            </a:r>
            <a:r>
              <a:rPr sz="1400" dirty="0"/>
              <a:t>千件。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对通信、电子及物理领</a:t>
            </a:r>
            <a:r>
              <a:rPr sz="1400" spc="-15" dirty="0"/>
              <a:t>域</a:t>
            </a:r>
            <a:r>
              <a:rPr sz="1400" dirty="0"/>
              <a:t>，尤</a:t>
            </a:r>
            <a:r>
              <a:rPr sz="1400" spc="-15" dirty="0"/>
              <a:t>其</a:t>
            </a:r>
            <a:r>
              <a:rPr sz="1400" dirty="0"/>
              <a:t>是光</a:t>
            </a:r>
            <a:r>
              <a:rPr sz="1400" spc="-15" dirty="0"/>
              <a:t>通</a:t>
            </a:r>
            <a:r>
              <a:rPr sz="1400" dirty="0"/>
              <a:t>信、</a:t>
            </a:r>
            <a:r>
              <a:rPr sz="1400" spc="-15" dirty="0"/>
              <a:t>移</a:t>
            </a:r>
            <a:r>
              <a:rPr sz="1400" dirty="0"/>
              <a:t>动通</a:t>
            </a:r>
            <a:r>
              <a:rPr sz="1400" spc="-15" dirty="0"/>
              <a:t>信</a:t>
            </a:r>
            <a:r>
              <a:rPr sz="1400" dirty="0"/>
              <a:t>、计</a:t>
            </a:r>
            <a:r>
              <a:rPr sz="1400" spc="-15" dirty="0"/>
              <a:t>算</a:t>
            </a:r>
            <a:r>
              <a:rPr sz="1400" dirty="0"/>
              <a:t>机软</a:t>
            </a:r>
            <a:r>
              <a:rPr sz="1400" spc="-15" dirty="0"/>
              <a:t>件</a:t>
            </a:r>
            <a:r>
              <a:rPr sz="1400" dirty="0"/>
              <a:t>、互</a:t>
            </a:r>
            <a:r>
              <a:rPr sz="1400" spc="-15" dirty="0"/>
              <a:t>联</a:t>
            </a:r>
            <a:r>
              <a:rPr sz="1400" spc="10" dirty="0"/>
              <a:t>网</a:t>
            </a:r>
            <a:r>
              <a:rPr sz="1400" spc="-10" dirty="0"/>
              <a:t>+</a:t>
            </a:r>
            <a:r>
              <a:rPr sz="1400" dirty="0"/>
              <a:t>等方</a:t>
            </a:r>
            <a:r>
              <a:rPr sz="1400" spc="-15" dirty="0"/>
              <a:t>面</a:t>
            </a:r>
            <a:r>
              <a:rPr sz="1400" dirty="0"/>
              <a:t>的专</a:t>
            </a:r>
            <a:r>
              <a:rPr sz="1400" spc="-15" dirty="0"/>
              <a:t>利</a:t>
            </a:r>
            <a:r>
              <a:rPr sz="1400" dirty="0"/>
              <a:t>申请</a:t>
            </a:r>
            <a:endParaRPr sz="1400"/>
          </a:p>
          <a:p>
            <a:pPr marL="2672715">
              <a:lnSpc>
                <a:spcPct val="100000"/>
              </a:lnSpc>
              <a:spcBef>
                <a:spcPts val="310"/>
              </a:spcBef>
            </a:pPr>
            <a:r>
              <a:rPr sz="1400" dirty="0"/>
              <a:t>、复审、无效、专利数</a:t>
            </a:r>
            <a:r>
              <a:rPr sz="1400" spc="-15" dirty="0"/>
              <a:t>据</a:t>
            </a:r>
            <a:r>
              <a:rPr sz="1400" dirty="0"/>
              <a:t>检索</a:t>
            </a:r>
            <a:r>
              <a:rPr sz="1400" spc="-15" dirty="0"/>
              <a:t>分</a:t>
            </a:r>
            <a:r>
              <a:rPr sz="1400" dirty="0"/>
              <a:t>析等</a:t>
            </a:r>
            <a:r>
              <a:rPr sz="1400" spc="-15" dirty="0"/>
              <a:t>业</a:t>
            </a:r>
            <a:r>
              <a:rPr sz="1400" dirty="0"/>
              <a:t>务有</a:t>
            </a:r>
            <a:r>
              <a:rPr sz="1400" spc="-15" dirty="0"/>
              <a:t>着</a:t>
            </a:r>
            <a:r>
              <a:rPr sz="1400" dirty="0"/>
              <a:t>极为</a:t>
            </a:r>
            <a:r>
              <a:rPr sz="1400" spc="-15" dirty="0"/>
              <a:t>丰</a:t>
            </a:r>
            <a:r>
              <a:rPr sz="1400" dirty="0"/>
              <a:t>富的</a:t>
            </a:r>
            <a:r>
              <a:rPr sz="1400" spc="-15" dirty="0"/>
              <a:t>经</a:t>
            </a:r>
            <a:r>
              <a:rPr sz="1400" dirty="0"/>
              <a:t>验。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服务过的客户包括：华</a:t>
            </a:r>
            <a:r>
              <a:rPr sz="1400" spc="-15" dirty="0"/>
              <a:t>为</a:t>
            </a:r>
            <a:r>
              <a:rPr sz="1400" dirty="0"/>
              <a:t>、联</a:t>
            </a:r>
            <a:r>
              <a:rPr sz="1400" spc="-15" dirty="0"/>
              <a:t>想</a:t>
            </a:r>
            <a:r>
              <a:rPr sz="1400" dirty="0"/>
              <a:t>、大</a:t>
            </a:r>
            <a:r>
              <a:rPr sz="1400" spc="-15" dirty="0"/>
              <a:t>唐</a:t>
            </a:r>
            <a:r>
              <a:rPr sz="1400" dirty="0"/>
              <a:t>、腾</a:t>
            </a:r>
            <a:r>
              <a:rPr sz="1400" spc="-15" dirty="0"/>
              <a:t>讯</a:t>
            </a:r>
            <a:r>
              <a:rPr sz="1400" dirty="0"/>
              <a:t>、西</a:t>
            </a:r>
            <a:r>
              <a:rPr sz="1400" spc="-15" dirty="0"/>
              <a:t>门</a:t>
            </a:r>
            <a:r>
              <a:rPr sz="1400" dirty="0"/>
              <a:t>子</a:t>
            </a:r>
            <a:r>
              <a:rPr sz="1400" spc="10" dirty="0"/>
              <a:t>、</a:t>
            </a:r>
            <a:r>
              <a:rPr sz="1400" spc="-40" dirty="0"/>
              <a:t>NTT</a:t>
            </a:r>
            <a:r>
              <a:rPr sz="1400" spc="-250" dirty="0"/>
              <a:t> </a:t>
            </a:r>
            <a:r>
              <a:rPr sz="1400" spc="-95" dirty="0"/>
              <a:t>Docomo</a:t>
            </a:r>
            <a:r>
              <a:rPr sz="1400" spc="5" dirty="0"/>
              <a:t>、</a:t>
            </a:r>
            <a:r>
              <a:rPr sz="1400" spc="-10" dirty="0"/>
              <a:t>中</a:t>
            </a:r>
            <a:r>
              <a:rPr sz="1400" spc="5" dirty="0"/>
              <a:t>国移</a:t>
            </a:r>
            <a:r>
              <a:rPr sz="1400" spc="-10" dirty="0"/>
              <a:t>动</a:t>
            </a:r>
            <a:r>
              <a:rPr sz="1400" spc="5" dirty="0"/>
              <a:t>、中</a:t>
            </a:r>
            <a:r>
              <a:rPr sz="1400" spc="-10" dirty="0"/>
              <a:t>国</a:t>
            </a:r>
            <a:r>
              <a:rPr sz="1400" spc="5" dirty="0"/>
              <a:t>普天集</a:t>
            </a:r>
            <a:endParaRPr sz="1400"/>
          </a:p>
          <a:p>
            <a:pPr marL="2672715">
              <a:lnSpc>
                <a:spcPct val="100000"/>
              </a:lnSpc>
              <a:spcBef>
                <a:spcPts val="325"/>
              </a:spcBef>
            </a:pPr>
            <a:r>
              <a:rPr sz="1400" dirty="0"/>
              <a:t>团、阿里巴巴等。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系最高院备案专利诉讼</a:t>
            </a:r>
            <a:r>
              <a:rPr sz="1400" spc="-15" dirty="0"/>
              <a:t>代</a:t>
            </a:r>
            <a:r>
              <a:rPr sz="1400" dirty="0"/>
              <a:t>理人。</a:t>
            </a:r>
            <a:endParaRPr sz="1400"/>
          </a:p>
          <a:p>
            <a:pPr marL="2672715" marR="31750" indent="-228600">
              <a:lnSpc>
                <a:spcPct val="119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中华全国专利代理人协</a:t>
            </a:r>
            <a:r>
              <a:rPr sz="1400" spc="-15" dirty="0"/>
              <a:t>会</a:t>
            </a:r>
            <a:r>
              <a:rPr sz="1400" dirty="0"/>
              <a:t>会员</a:t>
            </a:r>
            <a:r>
              <a:rPr sz="1400" spc="-15" dirty="0"/>
              <a:t>、</a:t>
            </a:r>
            <a:r>
              <a:rPr sz="1400" dirty="0"/>
              <a:t>北京</a:t>
            </a:r>
            <a:r>
              <a:rPr sz="1400" spc="-15" dirty="0"/>
              <a:t>市</a:t>
            </a:r>
            <a:r>
              <a:rPr sz="1400" dirty="0"/>
              <a:t>专利</a:t>
            </a:r>
            <a:r>
              <a:rPr sz="1400" spc="-15" dirty="0"/>
              <a:t>代</a:t>
            </a:r>
            <a:r>
              <a:rPr sz="1400" dirty="0"/>
              <a:t>理师</a:t>
            </a:r>
            <a:r>
              <a:rPr sz="1400" spc="-15" dirty="0"/>
              <a:t>协</a:t>
            </a:r>
            <a:r>
              <a:rPr sz="1400" dirty="0"/>
              <a:t>会标</a:t>
            </a:r>
            <a:r>
              <a:rPr sz="1400" spc="-15" dirty="0"/>
              <a:t>准</a:t>
            </a:r>
            <a:r>
              <a:rPr sz="1400" dirty="0"/>
              <a:t>化工</a:t>
            </a:r>
            <a:r>
              <a:rPr sz="1400" spc="-15" dirty="0"/>
              <a:t>作</a:t>
            </a:r>
            <a:r>
              <a:rPr sz="1400" dirty="0"/>
              <a:t>委员</a:t>
            </a:r>
            <a:r>
              <a:rPr sz="1400" spc="-15" dirty="0"/>
              <a:t>会</a:t>
            </a:r>
            <a:r>
              <a:rPr sz="1400" dirty="0"/>
              <a:t>委员</a:t>
            </a:r>
            <a:r>
              <a:rPr sz="1400" spc="-15" dirty="0"/>
              <a:t>、</a:t>
            </a:r>
            <a:r>
              <a:rPr sz="1400" dirty="0"/>
              <a:t>国际</a:t>
            </a:r>
            <a:r>
              <a:rPr sz="1400" spc="-15" dirty="0"/>
              <a:t>保</a:t>
            </a:r>
            <a:r>
              <a:rPr sz="1400" dirty="0"/>
              <a:t>护知</a:t>
            </a:r>
            <a:r>
              <a:rPr sz="1400" spc="-15" dirty="0"/>
              <a:t>识</a:t>
            </a:r>
            <a:r>
              <a:rPr sz="1400" dirty="0"/>
              <a:t>产 权协会会员、中国知识</a:t>
            </a:r>
            <a:r>
              <a:rPr sz="1400" spc="-15" dirty="0"/>
              <a:t>产</a:t>
            </a:r>
            <a:r>
              <a:rPr sz="1400" dirty="0"/>
              <a:t>权研</a:t>
            </a:r>
            <a:r>
              <a:rPr sz="1400" spc="-15" dirty="0"/>
              <a:t>究</a:t>
            </a:r>
            <a:r>
              <a:rPr sz="1400" dirty="0"/>
              <a:t>会会</a:t>
            </a:r>
            <a:r>
              <a:rPr sz="1400" spc="-15" dirty="0"/>
              <a:t>员</a:t>
            </a:r>
            <a:r>
              <a:rPr sz="1400" dirty="0"/>
              <a:t>。</a:t>
            </a:r>
            <a:endParaRPr sz="1400"/>
          </a:p>
          <a:p>
            <a:pPr marL="2672715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672080" algn="l"/>
                <a:tab pos="2672715" algn="l"/>
              </a:tabLst>
            </a:pPr>
            <a:r>
              <a:rPr sz="1400" dirty="0"/>
              <a:t>工作语</a:t>
            </a:r>
            <a:r>
              <a:rPr sz="1400" spc="300" dirty="0"/>
              <a:t>言</a:t>
            </a:r>
            <a:r>
              <a:rPr sz="1400" dirty="0"/>
              <a:t>中文，英文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411" y="1565147"/>
            <a:ext cx="2951988" cy="404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1816" y="1769110"/>
            <a:ext cx="7199630" cy="3948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王刚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28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专利代理师部门经理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毕业于北京化工大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凝聚态物理专</a:t>
            </a:r>
            <a:r>
              <a:rPr sz="1400" spc="2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硕士学位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2012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年加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雅颂专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担任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导教师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等工作，累积处理国内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12065" indent="-228600">
              <a:lnSpc>
                <a:spcPct val="11900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对通信、机械及物理领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，尤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备等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 无效、专利维权、行政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讼以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侵权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讼、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极为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阿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里巴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团、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期间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由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优异的代理水平，受到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户的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和认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2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2395" y="1656588"/>
            <a:ext cx="2846831" cy="42748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459" y="1380744"/>
            <a:ext cx="3002279" cy="44988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42969" y="1401013"/>
            <a:ext cx="7753350" cy="4837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李莎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伙</a:t>
            </a:r>
            <a:r>
              <a:rPr sz="1400" spc="2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毕业于中国人民大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法律硕士专业（知识产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方向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 algn="just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毕业于电子科技大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spc="-1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信息显示与光电技术专业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 algn="just">
              <a:lnSpc>
                <a:spcPct val="119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2011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spc="-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，2012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年取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400" spc="-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，2018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年取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法律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业资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400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spc="-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2019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年取 得专利信息分析专业人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素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质中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水平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称。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2385" indent="-228600" algn="just">
              <a:lnSpc>
                <a:spcPct val="119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对光学、电子及计算机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尤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示设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备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申请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无效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 政诉讼以及侵权诉讼、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极为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验。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律，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商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标、著作权等申请（或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记）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诉讼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，在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竞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争诉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 富经验。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2385" indent="-228600" algn="just">
              <a:lnSpc>
                <a:spcPct val="11900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阿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里巴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团、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鸿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合科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联等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并 被京东方评</a:t>
            </a:r>
            <a:r>
              <a:rPr sz="1400" spc="-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spc="-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2385" indent="-228600" algn="just">
              <a:lnSpc>
                <a:spcPct val="119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系中华全国专利代理人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、北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才委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保护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 会会员、中国知识产权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究会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 algn="just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18279" y="1684400"/>
            <a:ext cx="7015480" cy="3693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徐雅琴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28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1400" spc="1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  <a:tab pos="2539365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2009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年毕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于北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工业大学	信息与信号处理专业</a:t>
            </a:r>
            <a:r>
              <a:rPr sz="1400" spc="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硕士学位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  <a:tab pos="4077335" algn="l"/>
              </a:tabLst>
            </a:pPr>
            <a:r>
              <a:rPr sz="1400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2006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蒙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古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spc="1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通信工程专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学士学位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 algn="just">
              <a:lnSpc>
                <a:spcPct val="119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毕业后从事两年嵌入式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深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入理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案，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良好的 沟通、协作关系，深入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掘技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2011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，具</a:t>
            </a:r>
            <a:r>
              <a:rPr sz="14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有8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拥有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 algn="just">
              <a:lnSpc>
                <a:spcPct val="11900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对计算机、通信、自动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控制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尤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算机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、电子 仪器、机械设备等方面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挖掘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索分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等业务 有着丰富的经验；同时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够为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相关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咨询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唐、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家电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、鸿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所及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校等。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279" y="5900724"/>
            <a:ext cx="1897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9288" y="1670304"/>
            <a:ext cx="3104388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6109" y="1769110"/>
            <a:ext cx="862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戈丽萍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109" y="2555875"/>
            <a:ext cx="3499485" cy="620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1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毕业于武汉大</a:t>
            </a:r>
            <a:r>
              <a:rPr sz="1400" spc="2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信息安全专业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109" y="3699128"/>
            <a:ext cx="7015480" cy="150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2016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累积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案件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百件。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>
              <a:lnSpc>
                <a:spcPct val="119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对通信、电子、机械及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，尤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算机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密仪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设备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方面的 专利申请、审查意见答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极为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>
              <a:lnSpc>
                <a:spcPct val="11900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家电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集团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鸿合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航天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京邮电 大学、国防科技大学、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京印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09" y="5730951"/>
            <a:ext cx="1897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25611" y="1438655"/>
            <a:ext cx="3268979" cy="4469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6109" y="1747773"/>
            <a:ext cx="7021830" cy="459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安凯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1300" indent="-228600">
              <a:lnSpc>
                <a:spcPct val="100000"/>
              </a:lnSpc>
              <a:spcBef>
                <a:spcPts val="114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山东理工大学</a:t>
            </a:r>
            <a:r>
              <a:rPr sz="1400" spc="8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机械设计制造及其自动化</a:t>
            </a:r>
            <a:r>
              <a:rPr sz="1400" spc="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本科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>
              <a:lnSpc>
                <a:spcPct val="119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2012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所专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内外 专利案件近千件；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擅长机械结构、机械传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冷系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、低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光学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头以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类型案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子的撰写，涉及技术领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广泛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写经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10795" indent="-228600">
              <a:lnSpc>
                <a:spcPct val="119000"/>
              </a:lnSpc>
              <a:spcBef>
                <a:spcPts val="1005"/>
              </a:spcBef>
              <a:buClr>
                <a:srgbClr val="FFFFFF"/>
              </a:buClr>
              <a:buFont typeface="Arial" panose="020B0604020202020204"/>
              <a:buChar char="•"/>
              <a:tabLst>
                <a:tab pos="280670" algn="l"/>
                <a:tab pos="281305" algn="l"/>
              </a:tabLst>
            </a:pPr>
            <a:r>
              <a:rPr dirty="0"/>
              <a:t>	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针对客户技术项目，进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索与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掘与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局。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次应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户邀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业跟 发明人进行沟通交流，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的普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宣讲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指导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明人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别专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以及完 成交底书等技术文件的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写。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主要服务过金风科技、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广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州极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飞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、珠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格力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阿里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巴、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力西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气、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泰电器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、中山思锐、理邦、中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天芯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迪等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户。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承担广州极飞、中信重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户试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写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获得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spc="-1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57843" y="2001011"/>
            <a:ext cx="2688335" cy="3439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2607" y="1634743"/>
            <a:ext cx="659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李倩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607" y="2420823"/>
            <a:ext cx="7548880" cy="3543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北京风雅颂专利代理有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400" spc="-1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毕业于广东工业大学，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料工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硕士学位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 panose="020B0604020202020204"/>
              <a:buChar char="•"/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241300" marR="5080" indent="-228600">
              <a:lnSpc>
                <a:spcPct val="120000"/>
              </a:lnSpc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擅长企业知识产权事务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询、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掘、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价值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析、项 目管理等，已参与执行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目四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余项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项目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型包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导航类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>
              <a:lnSpc>
                <a:spcPts val="2000"/>
              </a:lnSpc>
              <a:spcBef>
                <a:spcPts val="115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、专利价值分析类、知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议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利挖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与布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托管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高价值 专利培育类、侵权分析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稳定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曾参与四项知识产权联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筹备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备案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联盟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助申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池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分类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。服务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对象包括国家知识产权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市知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、高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系中华全国专利代理师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会会员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36152" y="1778507"/>
            <a:ext cx="2813304" cy="386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83468" y="6472426"/>
            <a:ext cx="1133855" cy="3322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295" y="3677411"/>
            <a:ext cx="4645152" cy="2615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5232" y="3625596"/>
            <a:ext cx="5663184" cy="3110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76040" y="472897"/>
            <a:ext cx="4103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9950" algn="l"/>
              </a:tabLst>
            </a:pPr>
            <a:r>
              <a:rPr sz="4800" dirty="0">
                <a:latin typeface="华文隶书" panose="02010800040101010101" charset="-122"/>
                <a:cs typeface="华文隶书" panose="02010800040101010101" charset="-122"/>
              </a:rPr>
              <a:t>风雅颂	</a:t>
            </a:r>
            <a:r>
              <a:rPr i="1" spc="-5" dirty="0">
                <a:latin typeface="华文隶书" panose="02010800040101010101" charset="-122"/>
                <a:cs typeface="华文隶书" panose="02010800040101010101" charset="-122"/>
              </a:rPr>
              <a:t>Forestsong</a:t>
            </a:r>
            <a:endParaRPr sz="4800">
              <a:latin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227" y="1661541"/>
            <a:ext cx="1025525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“风雅颂”名字源自《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诗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经》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寓意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以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文载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道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、求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博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、求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远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。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  <a:p>
            <a:pPr marL="12700" marR="5080">
              <a:lnSpc>
                <a:spcPct val="175000"/>
              </a:lnSpc>
            </a:pP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“有匪君子，如切如磋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如琢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如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磨”</a:t>
            </a:r>
            <a:r>
              <a:rPr sz="2000" spc="1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，“风雅颂”对业务一直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秉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承执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着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的精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益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求精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精神。 “高质服务”“为客户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创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造价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值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”是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公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司的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服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务方</a:t>
            </a:r>
            <a:r>
              <a:rPr sz="2000" spc="-1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针</a:t>
            </a:r>
            <a:r>
              <a:rPr sz="200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。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1667" y="115823"/>
            <a:ext cx="2971800" cy="914400"/>
          </a:xfrm>
          <a:custGeom>
            <a:avLst/>
            <a:gdLst/>
            <a:ahLst/>
            <a:cxnLst/>
            <a:rect l="l" t="t" r="r" b="b"/>
            <a:pathLst>
              <a:path w="297180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819400" y="0"/>
                </a:lnTo>
                <a:lnTo>
                  <a:pt x="2867582" y="7766"/>
                </a:lnTo>
                <a:lnTo>
                  <a:pt x="2909419" y="29394"/>
                </a:lnTo>
                <a:lnTo>
                  <a:pt x="2942405" y="62380"/>
                </a:lnTo>
                <a:lnTo>
                  <a:pt x="2964033" y="104217"/>
                </a:lnTo>
                <a:lnTo>
                  <a:pt x="2971800" y="152400"/>
                </a:lnTo>
                <a:lnTo>
                  <a:pt x="2971800" y="762000"/>
                </a:lnTo>
                <a:lnTo>
                  <a:pt x="2964033" y="810182"/>
                </a:lnTo>
                <a:lnTo>
                  <a:pt x="2942405" y="852019"/>
                </a:lnTo>
                <a:lnTo>
                  <a:pt x="2909419" y="885005"/>
                </a:lnTo>
                <a:lnTo>
                  <a:pt x="2867582" y="906633"/>
                </a:lnTo>
                <a:lnTo>
                  <a:pt x="281940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0519" y="237490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公司概况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52425" y="1067006"/>
            <a:ext cx="11714480" cy="555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lvl="0" indent="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FFFF"/>
                </a:solidFill>
                <a:latin typeface="Adobe 黑体 Std R" pitchFamily="34" charset="-122"/>
                <a:sym typeface="+mn-ea"/>
              </a:rPr>
              <a:t>北京风雅颂专利代理有限公司（</a:t>
            </a:r>
            <a:r>
              <a:rPr lang="en-US" altLang="zh-CN" sz="2000" dirty="0">
                <a:solidFill>
                  <a:srgbClr val="FFFFFF"/>
                </a:solidFill>
                <a:latin typeface="Adobe 黑体 Std R" pitchFamily="34" charset="-122"/>
                <a:sym typeface="+mn-ea"/>
              </a:rPr>
              <a:t>Beijing Forestsong Patent Agency Co., Ltd.</a:t>
            </a:r>
            <a:r>
              <a:rPr lang="zh-CN" altLang="en-US" sz="2000" dirty="0">
                <a:solidFill>
                  <a:srgbClr val="FFFFFF"/>
                </a:solidFill>
                <a:latin typeface="Adobe 黑体 Std R" pitchFamily="34" charset="-122"/>
                <a:sym typeface="+mn-ea"/>
              </a:rPr>
              <a:t>）是经国家知识产权局核准设立并在国家商标局核准备案，专业提供国内外专利、版权申请代理、知识产权保护策划、法律咨询、争议解决、侵权诉讼、专业数据检索分析、专利运营等在内的综合性知识产权法律服务机构。</a:t>
            </a:r>
            <a:endParaRPr lang="en-US" altLang="zh-CN" sz="2000" dirty="0">
              <a:solidFill>
                <a:srgbClr val="FFFFFF"/>
              </a:solidFill>
              <a:latin typeface="Adobe 黑体 Std R" pitchFamily="34" charset="-122"/>
            </a:endParaRPr>
          </a:p>
          <a:p>
            <a:pPr marL="0" lvl="0" indent="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总部位于北京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SOHO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嘉盛大厦，全国设有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8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家分支机构，涵盖长沙、东莞、芜湖、温州、常州、湖州、柳州、天津等地，在香港设有常驻办事处（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Hongkong Forestsong Patent Firm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）。拥有员工总数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180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余人，其中执业代理师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/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有资格证的从业代理师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32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人、专利工程师超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50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人、持律师资格证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4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人。</a:t>
            </a:r>
            <a:endParaRPr lang="en-US" altLang="zh-CN" sz="2000" dirty="0">
              <a:solidFill>
                <a:srgbClr val="FFFFFF"/>
              </a:solidFill>
            </a:endParaRPr>
          </a:p>
          <a:p>
            <a:pPr marL="0" lvl="0" indent="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每年为包括互联网、电子、制造、金融行业的头部企业，以及大型国企、上市公司、科研院所等客户提供各类专利代理业务近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1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万件，代理国内外商标案件超过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3500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件（其中国外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1800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余件），各类版权申请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500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余件。综合规模处于业界前列，为全国知名的知识产权综合服务机构。</a:t>
            </a:r>
            <a:endParaRPr lang="en-US" altLang="zh-CN" sz="2000" dirty="0">
              <a:solidFill>
                <a:srgbClr val="FFFFFF"/>
              </a:solidFill>
            </a:endParaRPr>
          </a:p>
          <a:p>
            <a:pPr marL="0" lvl="0" indent="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“沃尔森”负责国际商标代理服务，具有深厚的国际资源，与全球</a:t>
            </a:r>
            <a:r>
              <a:rPr lang="en-US" altLang="zh-CN" sz="2000" dirty="0">
                <a:solidFill>
                  <a:srgbClr val="FFFFFF"/>
                </a:solidFill>
                <a:sym typeface="+mn-ea"/>
              </a:rPr>
              <a:t>100</a:t>
            </a:r>
            <a:r>
              <a:rPr lang="zh-CN" altLang="en-US" sz="2000" dirty="0">
                <a:solidFill>
                  <a:srgbClr val="FFFFFF"/>
                </a:solidFill>
                <a:sym typeface="+mn-ea"/>
              </a:rPr>
              <a:t>余家知识产权律师事务所具有紧密的伙伴合作关系，能够为客户提供高质平价的海外知识产权代理服务。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83468" y="6472426"/>
            <a:ext cx="1133855" cy="3322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716" y="3291839"/>
            <a:ext cx="2749550" cy="70739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65"/>
              </a:spcBef>
            </a:pPr>
            <a:r>
              <a:rPr sz="40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我们的荣誉</a:t>
            </a:r>
            <a:endParaRPr sz="4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4905" y="3916680"/>
            <a:ext cx="782193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1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第二届中国知识产权聚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焦</a:t>
            </a:r>
            <a:r>
              <a:rPr sz="2400" spc="-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</a:t>
            </a:r>
            <a:r>
              <a:rPr sz="2400" spc="-69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spc="-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4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年度杰出专利代理服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务机构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endParaRPr lang="en-US" sz="2400" dirty="0">
              <a:solidFill>
                <a:srgbClr val="F1F1F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国际保护知识产权协会</a:t>
            </a:r>
            <a:r>
              <a:rPr sz="2400" spc="-15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400" spc="-13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2400" spc="-17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2400" spc="-20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2400" spc="-21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2400" spc="-10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2400" spc="-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）会员 </a:t>
            </a:r>
            <a:r>
              <a:rPr lang="en-US" sz="2400" spc="-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sz="2400" spc="-5" dirty="0">
              <a:solidFill>
                <a:srgbClr val="F1F1F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                                  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北京中关村企业信用促进会</a:t>
            </a:r>
            <a:r>
              <a:rPr sz="2400" spc="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400" spc="-17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2400" spc="-18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sz="2400" spc="-44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2400" spc="-25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）会员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99004" y="1069847"/>
            <a:ext cx="349250" cy="299085"/>
          </a:xfrm>
          <a:custGeom>
            <a:avLst/>
            <a:gdLst/>
            <a:ahLst/>
            <a:cxnLst/>
            <a:rect l="l" t="t" r="r" b="b"/>
            <a:pathLst>
              <a:path w="349250" h="299084">
                <a:moveTo>
                  <a:pt x="274319" y="0"/>
                </a:moveTo>
                <a:lnTo>
                  <a:pt x="74675" y="0"/>
                </a:lnTo>
                <a:lnTo>
                  <a:pt x="0" y="149351"/>
                </a:lnTo>
                <a:lnTo>
                  <a:pt x="74675" y="298703"/>
                </a:lnTo>
                <a:lnTo>
                  <a:pt x="274319" y="298703"/>
                </a:lnTo>
                <a:lnTo>
                  <a:pt x="348995" y="149351"/>
                </a:lnTo>
                <a:lnTo>
                  <a:pt x="27431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85032" y="1915667"/>
            <a:ext cx="349250" cy="300355"/>
          </a:xfrm>
          <a:custGeom>
            <a:avLst/>
            <a:gdLst/>
            <a:ahLst/>
            <a:cxnLst/>
            <a:rect l="l" t="t" r="r" b="b"/>
            <a:pathLst>
              <a:path w="349250" h="300355">
                <a:moveTo>
                  <a:pt x="273938" y="0"/>
                </a:moveTo>
                <a:lnTo>
                  <a:pt x="75056" y="0"/>
                </a:lnTo>
                <a:lnTo>
                  <a:pt x="0" y="150114"/>
                </a:lnTo>
                <a:lnTo>
                  <a:pt x="75056" y="300228"/>
                </a:lnTo>
                <a:lnTo>
                  <a:pt x="273938" y="300228"/>
                </a:lnTo>
                <a:lnTo>
                  <a:pt x="348995" y="150114"/>
                </a:lnTo>
                <a:lnTo>
                  <a:pt x="27393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30623" y="2924555"/>
            <a:ext cx="347980" cy="299085"/>
          </a:xfrm>
          <a:custGeom>
            <a:avLst/>
            <a:gdLst/>
            <a:ahLst/>
            <a:cxnLst/>
            <a:rect l="l" t="t" r="r" b="b"/>
            <a:pathLst>
              <a:path w="347979" h="299085">
                <a:moveTo>
                  <a:pt x="272796" y="0"/>
                </a:moveTo>
                <a:lnTo>
                  <a:pt x="74675" y="0"/>
                </a:lnTo>
                <a:lnTo>
                  <a:pt x="0" y="149352"/>
                </a:lnTo>
                <a:lnTo>
                  <a:pt x="74675" y="298704"/>
                </a:lnTo>
                <a:lnTo>
                  <a:pt x="272796" y="298704"/>
                </a:lnTo>
                <a:lnTo>
                  <a:pt x="347472" y="149352"/>
                </a:lnTo>
                <a:lnTo>
                  <a:pt x="2727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75988" y="4021835"/>
            <a:ext cx="347980" cy="300355"/>
          </a:xfrm>
          <a:custGeom>
            <a:avLst/>
            <a:gdLst/>
            <a:ahLst/>
            <a:cxnLst/>
            <a:rect l="l" t="t" r="r" b="b"/>
            <a:pathLst>
              <a:path w="347979" h="300354">
                <a:moveTo>
                  <a:pt x="272414" y="0"/>
                </a:moveTo>
                <a:lnTo>
                  <a:pt x="75057" y="0"/>
                </a:lnTo>
                <a:lnTo>
                  <a:pt x="0" y="150113"/>
                </a:lnTo>
                <a:lnTo>
                  <a:pt x="75057" y="300227"/>
                </a:lnTo>
                <a:lnTo>
                  <a:pt x="272414" y="300227"/>
                </a:lnTo>
                <a:lnTo>
                  <a:pt x="347472" y="150113"/>
                </a:lnTo>
                <a:lnTo>
                  <a:pt x="27241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1628" y="5001767"/>
            <a:ext cx="349250" cy="300355"/>
          </a:xfrm>
          <a:custGeom>
            <a:avLst/>
            <a:gdLst/>
            <a:ahLst/>
            <a:cxnLst/>
            <a:rect l="l" t="t" r="r" b="b"/>
            <a:pathLst>
              <a:path w="349250" h="300354">
                <a:moveTo>
                  <a:pt x="273938" y="0"/>
                </a:moveTo>
                <a:lnTo>
                  <a:pt x="75057" y="0"/>
                </a:lnTo>
                <a:lnTo>
                  <a:pt x="0" y="150113"/>
                </a:lnTo>
                <a:lnTo>
                  <a:pt x="75057" y="300227"/>
                </a:lnTo>
                <a:lnTo>
                  <a:pt x="273938" y="300227"/>
                </a:lnTo>
                <a:lnTo>
                  <a:pt x="348996" y="150113"/>
                </a:lnTo>
                <a:lnTo>
                  <a:pt x="27393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0272" y="5791073"/>
            <a:ext cx="349250" cy="299085"/>
          </a:xfrm>
          <a:custGeom>
            <a:avLst/>
            <a:gdLst/>
            <a:ahLst/>
            <a:cxnLst/>
            <a:rect l="l" t="t" r="r" b="b"/>
            <a:pathLst>
              <a:path w="349250" h="299085">
                <a:moveTo>
                  <a:pt x="274320" y="0"/>
                </a:moveTo>
                <a:lnTo>
                  <a:pt x="74675" y="0"/>
                </a:lnTo>
                <a:lnTo>
                  <a:pt x="0" y="149351"/>
                </a:lnTo>
                <a:lnTo>
                  <a:pt x="74675" y="298703"/>
                </a:lnTo>
                <a:lnTo>
                  <a:pt x="274320" y="298703"/>
                </a:lnTo>
                <a:lnTo>
                  <a:pt x="348996" y="149351"/>
                </a:lnTo>
                <a:lnTo>
                  <a:pt x="27432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983468" y="6624826"/>
            <a:ext cx="1133855" cy="3322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191382" y="1001014"/>
            <a:ext cx="8315325" cy="226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中华全国专利代理人协会</a:t>
            </a:r>
            <a:r>
              <a:rPr sz="2400" spc="-23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400" spc="-23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ACPAA</a:t>
            </a:r>
            <a:r>
              <a:rPr sz="2400" spc="-23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400" b="1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理事单位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 panose="02020603050405020304"/>
              <a:cs typeface="Times New Roman" panose="02020603050405020304"/>
            </a:endParaRPr>
          </a:p>
          <a:p>
            <a:pPr marL="95567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北京市知识产权</a:t>
            </a:r>
            <a:r>
              <a:rPr sz="2400" spc="5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局</a:t>
            </a: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400" b="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北京市知识产权服务品牌机</a:t>
            </a:r>
            <a:r>
              <a:rPr sz="2400" b="1" spc="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构</a:t>
            </a:r>
            <a:r>
              <a:rPr sz="24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550035">
              <a:lnSpc>
                <a:spcPct val="100000"/>
              </a:lnSpc>
            </a:pPr>
            <a:r>
              <a:rPr sz="2400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北京市专利代理人协会首</a:t>
            </a:r>
            <a:r>
              <a:rPr sz="2400" spc="5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批</a:t>
            </a:r>
            <a:r>
              <a:rPr sz="2400" b="1" spc="-1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400" b="1" spc="-24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3A</a:t>
            </a:r>
            <a:r>
              <a:rPr sz="2400" b="1" dirty="0">
                <a:solidFill>
                  <a:srgbClr val="F1F1F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级专利代理机构</a:t>
            </a:r>
            <a:r>
              <a:rPr sz="2400" b="1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" y="6324600"/>
            <a:ext cx="454025" cy="45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48075" y="101600"/>
            <a:ext cx="4032250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Adobe 黑体 Std R" pitchFamily="3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3192463" y="207963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FFFFFF"/>
                </a:solidFill>
                <a:latin typeface="Adobe 黑体 Std R" pitchFamily="34" charset="-122"/>
                <a:ea typeface="微软雅黑" panose="020B0503020204020204" charset="-122"/>
                <a:sym typeface="Roboto Th"/>
              </a:rPr>
              <a:t>公司发展历程</a:t>
            </a:r>
            <a:endParaRPr lang="en-US" altLang="zh-CN" sz="4000" dirty="0">
              <a:solidFill>
                <a:srgbClr val="FFFFFF"/>
              </a:solidFill>
              <a:latin typeface="Adobe 黑体 Std R" pitchFamily="34" charset="-122"/>
              <a:ea typeface="微软雅黑" panose="020B0503020204020204" charset="-122"/>
              <a:sym typeface="Roboto Th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6863" y="6399213"/>
            <a:ext cx="454025" cy="45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1"/>
          <p:cNvSpPr txBox="1"/>
          <p:nvPr/>
        </p:nvSpPr>
        <p:spPr>
          <a:xfrm>
            <a:off x="1416050" y="17002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342900" lvl="0" indent="-342900" eaLnBrk="1" hangingPunct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</a:rPr>
              <a:t>2011</a:t>
            </a:r>
            <a:r>
              <a:rPr lang="zh-CN" altLang="en-US" sz="2400" dirty="0">
                <a:solidFill>
                  <a:srgbClr val="FFFFFF"/>
                </a:solidFill>
              </a:rPr>
              <a:t>年</a:t>
            </a:r>
            <a:r>
              <a:rPr lang="en-US" altLang="zh-CN" sz="2400" dirty="0">
                <a:solidFill>
                  <a:srgbClr val="FFFFFF"/>
                </a:solidFill>
              </a:rPr>
              <a:t>10</a:t>
            </a:r>
            <a:r>
              <a:rPr lang="zh-CN" altLang="en-US" sz="2400" dirty="0">
                <a:solidFill>
                  <a:srgbClr val="FFFFFF"/>
                </a:solidFill>
              </a:rPr>
              <a:t>月</a:t>
            </a:r>
            <a:r>
              <a:rPr lang="en-US" altLang="zh-CN" sz="2400" dirty="0">
                <a:solidFill>
                  <a:srgbClr val="FFFFFF"/>
                </a:solidFill>
              </a:rPr>
              <a:t>18</a:t>
            </a:r>
            <a:r>
              <a:rPr lang="zh-CN" altLang="en-US" sz="2400" dirty="0">
                <a:solidFill>
                  <a:srgbClr val="FFFFFF"/>
                </a:solidFill>
              </a:rPr>
              <a:t>日成立北京风雅颂专利代理有限公司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</a:rPr>
              <a:t>2014</a:t>
            </a:r>
            <a:r>
              <a:rPr lang="zh-CN" altLang="en-US" sz="2400" dirty="0">
                <a:solidFill>
                  <a:srgbClr val="FFFFFF"/>
                </a:solidFill>
              </a:rPr>
              <a:t>年设立长沙分公司、东莞分公司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</a:rPr>
              <a:t>2016</a:t>
            </a:r>
            <a:r>
              <a:rPr lang="zh-CN" altLang="en-US" sz="2400" dirty="0">
                <a:solidFill>
                  <a:srgbClr val="FFFFFF"/>
                </a:solidFill>
              </a:rPr>
              <a:t>年设立芜湖分公司、温州分公司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</a:rPr>
              <a:t>2017</a:t>
            </a:r>
            <a:r>
              <a:rPr lang="zh-CN" altLang="en-US" sz="2400" dirty="0">
                <a:solidFill>
                  <a:srgbClr val="FFFFFF"/>
                </a:solidFill>
              </a:rPr>
              <a:t>年设立常州分公司、柳州分公司、湖州分公司</a:t>
            </a:r>
            <a:endParaRPr lang="en-US" altLang="zh-CN" sz="2400" dirty="0">
              <a:solidFill>
                <a:srgbClr val="FFFFFF"/>
              </a:solidFill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</a:rPr>
              <a:t>2020</a:t>
            </a:r>
            <a:r>
              <a:rPr lang="zh-CN" altLang="en-US" sz="2400" dirty="0">
                <a:solidFill>
                  <a:srgbClr val="FFFFFF"/>
                </a:solidFill>
              </a:rPr>
              <a:t>年设立天津分公司</a:t>
            </a:r>
            <a:endParaRPr lang="en-US" altLang="zh-CN" sz="3600" dirty="0">
              <a:solidFill>
                <a:srgbClr val="000000"/>
              </a:solidFill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9613" y="1598613"/>
            <a:ext cx="1592262" cy="80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63" y="5907088"/>
            <a:ext cx="1169987" cy="53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8" y="4506913"/>
            <a:ext cx="126365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075" y="1673225"/>
            <a:ext cx="1287463" cy="59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600" y="1641475"/>
            <a:ext cx="1593850" cy="62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838" y="2914650"/>
            <a:ext cx="1038225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875" y="2781300"/>
            <a:ext cx="1277938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263" y="4465638"/>
            <a:ext cx="1404937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4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7213" y="5381625"/>
            <a:ext cx="1279525" cy="127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838" y="5805488"/>
            <a:ext cx="1944687" cy="58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9963" y="5895975"/>
            <a:ext cx="2260600" cy="550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3613" y="5551488"/>
            <a:ext cx="1592262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8" name="矩形 3"/>
          <p:cNvSpPr/>
          <p:nvPr/>
        </p:nvSpPr>
        <p:spPr>
          <a:xfrm>
            <a:off x="1409700" y="468313"/>
            <a:ext cx="2722563" cy="369887"/>
          </a:xfrm>
          <a:prstGeom prst="rect">
            <a:avLst/>
          </a:prstGeom>
          <a:noFill/>
          <a:ln w="9525" cap="flat" cmpd="sng">
            <a:solidFill>
              <a:srgbClr val="FFFFFF">
                <a:alpha val="3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Roboto Th"/>
              </a:rPr>
              <a:t>公司长期服务的部分客户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Roboto Th"/>
            </a:endParaRPr>
          </a:p>
        </p:txBody>
      </p:sp>
      <p:pic>
        <p:nvPicPr>
          <p:cNvPr id="41999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5563" y="1557338"/>
            <a:ext cx="144621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0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1988" y="1639888"/>
            <a:ext cx="1768475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1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7213" y="2871788"/>
            <a:ext cx="1009650" cy="992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57525" y="3105150"/>
            <a:ext cx="1976438" cy="63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3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1375" y="4587875"/>
            <a:ext cx="14287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4" name="图片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9963" y="4587875"/>
            <a:ext cx="1681162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5" name="图片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18688" y="4456113"/>
            <a:ext cx="1236662" cy="941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6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66288" y="2897188"/>
            <a:ext cx="1539875" cy="966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9" y="469391"/>
            <a:ext cx="4521835" cy="914400"/>
          </a:xfrm>
          <a:custGeom>
            <a:avLst/>
            <a:gdLst/>
            <a:ahLst/>
            <a:cxnLst/>
            <a:rect l="l" t="t" r="r" b="b"/>
            <a:pathLst>
              <a:path w="4521834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4369308" y="0"/>
                </a:lnTo>
                <a:lnTo>
                  <a:pt x="4417490" y="7766"/>
                </a:lnTo>
                <a:lnTo>
                  <a:pt x="4459327" y="29394"/>
                </a:lnTo>
                <a:lnTo>
                  <a:pt x="4492313" y="62380"/>
                </a:lnTo>
                <a:lnTo>
                  <a:pt x="4513941" y="104217"/>
                </a:lnTo>
                <a:lnTo>
                  <a:pt x="4521708" y="152400"/>
                </a:lnTo>
                <a:lnTo>
                  <a:pt x="4521708" y="762000"/>
                </a:lnTo>
                <a:lnTo>
                  <a:pt x="4513941" y="810182"/>
                </a:lnTo>
                <a:lnTo>
                  <a:pt x="4492313" y="852019"/>
                </a:lnTo>
                <a:lnTo>
                  <a:pt x="4459327" y="885005"/>
                </a:lnTo>
                <a:lnTo>
                  <a:pt x="4417490" y="906633"/>
                </a:lnTo>
                <a:lnTo>
                  <a:pt x="4369308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专业的服务队伍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087879" y="2141220"/>
            <a:ext cx="1889760" cy="1630680"/>
          </a:xfrm>
          <a:custGeom>
            <a:avLst/>
            <a:gdLst/>
            <a:ahLst/>
            <a:cxnLst/>
            <a:rect l="l" t="t" r="r" b="b"/>
            <a:pathLst>
              <a:path w="1889760" h="1630679">
                <a:moveTo>
                  <a:pt x="0" y="815339"/>
                </a:moveTo>
                <a:lnTo>
                  <a:pt x="407669" y="0"/>
                </a:lnTo>
                <a:lnTo>
                  <a:pt x="1482090" y="0"/>
                </a:lnTo>
                <a:lnTo>
                  <a:pt x="1889759" y="815339"/>
                </a:lnTo>
                <a:lnTo>
                  <a:pt x="1482090" y="1630679"/>
                </a:lnTo>
                <a:lnTo>
                  <a:pt x="407669" y="1630679"/>
                </a:lnTo>
                <a:lnTo>
                  <a:pt x="0" y="815339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80641" y="2789631"/>
            <a:ext cx="1854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合伙人和专家团队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1207" y="2100072"/>
            <a:ext cx="1891664" cy="1630680"/>
          </a:xfrm>
          <a:custGeom>
            <a:avLst/>
            <a:gdLst/>
            <a:ahLst/>
            <a:cxnLst/>
            <a:rect l="l" t="t" r="r" b="b"/>
            <a:pathLst>
              <a:path w="1891665" h="1630679">
                <a:moveTo>
                  <a:pt x="0" y="815339"/>
                </a:moveTo>
                <a:lnTo>
                  <a:pt x="407670" y="0"/>
                </a:lnTo>
                <a:lnTo>
                  <a:pt x="1483614" y="0"/>
                </a:lnTo>
                <a:lnTo>
                  <a:pt x="1891284" y="815339"/>
                </a:lnTo>
                <a:lnTo>
                  <a:pt x="1483614" y="1630679"/>
                </a:lnTo>
                <a:lnTo>
                  <a:pt x="407670" y="1630679"/>
                </a:lnTo>
                <a:lnTo>
                  <a:pt x="0" y="815339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04097" y="2749422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技术优势领域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6923" y="2100072"/>
            <a:ext cx="1889760" cy="1629410"/>
          </a:xfrm>
          <a:custGeom>
            <a:avLst/>
            <a:gdLst/>
            <a:ahLst/>
            <a:cxnLst/>
            <a:rect l="l" t="t" r="r" b="b"/>
            <a:pathLst>
              <a:path w="1889759" h="1629410">
                <a:moveTo>
                  <a:pt x="0" y="814577"/>
                </a:moveTo>
                <a:lnTo>
                  <a:pt x="407288" y="0"/>
                </a:lnTo>
                <a:lnTo>
                  <a:pt x="1482471" y="0"/>
                </a:lnTo>
                <a:lnTo>
                  <a:pt x="1889759" y="814577"/>
                </a:lnTo>
                <a:lnTo>
                  <a:pt x="1482471" y="1629155"/>
                </a:lnTo>
                <a:lnTo>
                  <a:pt x="407288" y="1629155"/>
                </a:lnTo>
                <a:lnTo>
                  <a:pt x="0" y="814577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52720" y="275615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高水平服务团队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1776" y="3909186"/>
            <a:ext cx="1715770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5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600" spc="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-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1600" spc="-1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600" spc="-1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p</a:t>
            </a:r>
            <a:r>
              <a:rPr sz="1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型事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 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所长期工作经验；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1870"/>
              </a:lnSpc>
              <a:spcBef>
                <a:spcPts val="695"/>
              </a:spcBef>
            </a:pPr>
            <a:r>
              <a:rPr sz="1600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丰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富</a:t>
            </a:r>
            <a:r>
              <a:rPr sz="1600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1600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外大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企业服务经验；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ts val="1820"/>
              </a:lnSpc>
              <a:spcBef>
                <a:spcPts val="845"/>
              </a:spcBef>
            </a:pPr>
            <a:r>
              <a:rPr sz="1600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sz="1600" spc="5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</a:t>
            </a:r>
            <a:r>
              <a:rPr sz="1600" spc="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深</a:t>
            </a:r>
            <a:r>
              <a:rPr sz="1600" spc="5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600" spc="6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年富力 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强。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6553" y="3921378"/>
            <a:ext cx="2033905" cy="187261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spc="19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服务部门</a:t>
            </a:r>
            <a:r>
              <a:rPr sz="1600" spc="204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和业</a:t>
            </a:r>
            <a:r>
              <a:rPr sz="1600" spc="19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领 </a:t>
            </a:r>
            <a:r>
              <a:rPr sz="1600" spc="17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域齐全、</a:t>
            </a:r>
            <a:r>
              <a:rPr sz="1600" spc="1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管</a:t>
            </a:r>
            <a:r>
              <a:rPr sz="1600" spc="18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1600" spc="17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规范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05105" algn="just">
              <a:lnSpc>
                <a:spcPct val="100000"/>
              </a:lnSpc>
              <a:spcBef>
                <a:spcPts val="560"/>
              </a:spcBef>
            </a:pPr>
            <a:r>
              <a:rPr sz="1600" spc="1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大多毕</a:t>
            </a:r>
            <a:r>
              <a:rPr sz="1600" spc="13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8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r>
              <a:rPr sz="16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600" spc="-11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600" spc="-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600" spc="-6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1600" spc="-1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211 </a:t>
            </a:r>
            <a:r>
              <a:rPr sz="1600" spc="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院校</a:t>
            </a:r>
            <a:r>
              <a:rPr sz="1600" spc="-2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600" spc="-1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16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拥</a:t>
            </a:r>
            <a:r>
              <a:rPr sz="1600" spc="-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600" spc="2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硕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士 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以上学历；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80975">
              <a:lnSpc>
                <a:spcPts val="1820"/>
              </a:lnSpc>
              <a:spcBef>
                <a:spcPts val="840"/>
              </a:spcBef>
            </a:pPr>
            <a:r>
              <a:rPr sz="1600" spc="19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执业水平</a:t>
            </a:r>
            <a:r>
              <a:rPr sz="1600" spc="2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高、</a:t>
            </a:r>
            <a:r>
              <a:rPr sz="1600" spc="19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服务 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经验丰富。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81796" y="3921378"/>
            <a:ext cx="2096770" cy="7442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40"/>
              </a:spcBef>
            </a:pP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互联网、计</a:t>
            </a:r>
            <a:r>
              <a:rPr sz="16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算机</a:t>
            </a: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软</a:t>
            </a:r>
            <a:r>
              <a:rPr sz="1600" spc="3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</a:t>
            </a:r>
            <a:r>
              <a:rPr sz="16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</a:t>
            </a: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6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电子</a:t>
            </a: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sz="16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1600" spc="3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 司优势技术领域。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服务团队人员介绍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09976" y="1378679"/>
            <a:ext cx="8641715" cy="48120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李弘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总经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</a:t>
            </a:r>
            <a:r>
              <a:rPr sz="1400" spc="29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中华全国专利代理师协会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北京知识产权局专家库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 algn="just">
              <a:lnSpc>
                <a:spcPct val="100000"/>
              </a:lnSpc>
              <a:spcBef>
                <a:spcPts val="9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毕业于哈尔滨工业大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应用物理学专业</a:t>
            </a:r>
            <a:r>
              <a:rPr sz="1400" spc="1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美国约翰马歇尔法学院进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权法律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5080" indent="-228600" algn="just">
              <a:lnSpc>
                <a:spcPct val="119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spc="-10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2002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spc="-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，2006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取得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人资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级专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、指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教 师等工作，累积处理国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外专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案件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千件</a:t>
            </a:r>
            <a:r>
              <a:rPr sz="14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spc="-1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2011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办北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风雅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颂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并担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总经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1115" indent="-228600" algn="just">
              <a:lnSpc>
                <a:spcPct val="119000"/>
              </a:lnSpc>
              <a:spcBef>
                <a:spcPts val="59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对通信、电子及物理领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，尤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算机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件、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密仪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设备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无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效、专 利维权、行政诉讼以及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侵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讼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索分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，并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管理和 战略咨询、专利纠纷解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决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、技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转让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尽职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着丰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的实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践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经验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并且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刊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物上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表过多 篇专业论文，具有很高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论水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1115" indent="-228600" algn="just">
              <a:lnSpc>
                <a:spcPct val="119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服务过的客户包括：华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、联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想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、大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兴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视、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国电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电网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中车集 团；国外客户包括</a:t>
            </a:r>
            <a:r>
              <a:rPr sz="1400" spc="-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：IBM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、松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NTT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耐德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气等。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 algn="just">
              <a:lnSpc>
                <a:spcPct val="100000"/>
              </a:lnSpc>
              <a:spcBef>
                <a:spcPts val="9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曾被聘为联想集团知识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权兼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顾问。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marR="31115" indent="-228600">
              <a:lnSpc>
                <a:spcPct val="119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系首批最高院备案专利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讼代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京市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利代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都专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业首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批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师资库 专家成员；中车集团知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员；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理体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认证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核员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护知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协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会会员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、中国知识产权研究会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员。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 algn="just">
              <a:lnSpc>
                <a:spcPct val="100000"/>
              </a:lnSpc>
              <a:spcBef>
                <a:spcPts val="92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0124" y="1598675"/>
            <a:ext cx="2574036" cy="381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945" y="437514"/>
            <a:ext cx="328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项目团队人员介绍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00400" y="316991"/>
            <a:ext cx="5125720" cy="814069"/>
          </a:xfrm>
          <a:custGeom>
            <a:avLst/>
            <a:gdLst/>
            <a:ahLst/>
            <a:cxnLst/>
            <a:rect l="l" t="t" r="r" b="b"/>
            <a:pathLst>
              <a:path w="5125720" h="814069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6" y="0"/>
                </a:lnTo>
                <a:lnTo>
                  <a:pt x="4989576" y="0"/>
                </a:lnTo>
                <a:lnTo>
                  <a:pt x="5032455" y="6912"/>
                </a:lnTo>
                <a:lnTo>
                  <a:pt x="5069689" y="26164"/>
                </a:lnTo>
                <a:lnTo>
                  <a:pt x="5099047" y="55522"/>
                </a:lnTo>
                <a:lnTo>
                  <a:pt x="5118299" y="92756"/>
                </a:lnTo>
                <a:lnTo>
                  <a:pt x="5125211" y="135635"/>
                </a:lnTo>
                <a:lnTo>
                  <a:pt x="5125211" y="678179"/>
                </a:lnTo>
                <a:lnTo>
                  <a:pt x="5118299" y="721059"/>
                </a:lnTo>
                <a:lnTo>
                  <a:pt x="5099047" y="758293"/>
                </a:lnTo>
                <a:lnTo>
                  <a:pt x="5069689" y="787651"/>
                </a:lnTo>
                <a:lnTo>
                  <a:pt x="5032455" y="806903"/>
                </a:lnTo>
                <a:lnTo>
                  <a:pt x="4989576" y="813815"/>
                </a:lnTo>
                <a:lnTo>
                  <a:pt x="135636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1926" y="1220428"/>
            <a:ext cx="6483985" cy="486029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李翔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副总经理</a:t>
            </a:r>
            <a:r>
              <a:rPr sz="1400" spc="19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合伙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专利代理师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har char="•"/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41300" indent="-228600">
              <a:lnSpc>
                <a:spcPct val="100000"/>
              </a:lnSpc>
              <a:spcBef>
                <a:spcPts val="126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毕业于中国科学院化学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研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究</a:t>
            </a:r>
            <a:r>
              <a:rPr sz="1400" spc="2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取得博士学位；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曾在美国约翰马歇尔法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院等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修知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产权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律。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12700" marR="233680">
              <a:lnSpc>
                <a:spcPct val="15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从事专利代理人工</a:t>
            </a:r>
            <a:r>
              <a:rPr sz="14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400" spc="-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16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精通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料、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械、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术领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的专利 申请文件撰写和审查意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擅长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利复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和无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诉讼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及侵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诉讼、 专利检索和侵权分析等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务。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知识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权管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和战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咨询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专利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疑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难案件 和纠纷解决、技术转让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尽职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有丰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的经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验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。多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在行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及学术 期刊上发表文章。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49000"/>
              </a:lnSpc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服务过的客户包括：京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东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方、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车集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团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、中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芯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国际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韩国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星、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海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力士、 索尼电子、松下电器</a:t>
            </a:r>
            <a:r>
              <a:rPr sz="1400" spc="-6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、LG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、西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子、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飞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利浦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杜邦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住友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型企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har char="•"/>
            </a:pP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41300" indent="-228600">
              <a:lnSpc>
                <a:spcPct val="100000"/>
              </a:lnSpc>
              <a:spcBef>
                <a:spcPts val="1280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工作语</a:t>
            </a:r>
            <a:r>
              <a:rPr sz="1400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中文，英文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4507" y="1520952"/>
            <a:ext cx="3032759" cy="45659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954511" y="6432802"/>
            <a:ext cx="1133855" cy="332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6011" y="6345934"/>
            <a:ext cx="454152" cy="458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4221</Words>
  <Application>WPS 演示</Application>
  <PresentationFormat>On-screen Show (4:3)</PresentationFormat>
  <Paragraphs>183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华文新魏</vt:lpstr>
      <vt:lpstr>Calibri</vt:lpstr>
      <vt:lpstr>华文隶书</vt:lpstr>
      <vt:lpstr>华文楷体</vt:lpstr>
      <vt:lpstr>Adobe 黑体 Std R</vt:lpstr>
      <vt:lpstr>黑体</vt:lpstr>
      <vt:lpstr>Times New Roman</vt:lpstr>
      <vt:lpstr>Calibri</vt:lpstr>
      <vt:lpstr>Roboto Th</vt:lpstr>
      <vt:lpstr>Segoe Print</vt:lpstr>
      <vt:lpstr>Arial</vt:lpstr>
      <vt:lpstr>Arial Unicode MS</vt:lpstr>
      <vt:lpstr>Office Theme</vt:lpstr>
      <vt:lpstr>北京风雅颂专利代理有限公司-简介</vt:lpstr>
      <vt:lpstr>风雅颂	Forestsong</vt:lpstr>
      <vt:lpstr>公司概况</vt:lpstr>
      <vt:lpstr>PowerPoint 演示文稿</vt:lpstr>
      <vt:lpstr>PowerPoint 演示文稿</vt:lpstr>
      <vt:lpstr>PowerPoint 演示文稿</vt:lpstr>
      <vt:lpstr>专业的服务队伍</vt:lpstr>
      <vt:lpstr>服务团队人员介绍</vt:lpstr>
      <vt:lpstr>项目团队人员介绍</vt:lpstr>
      <vt:lpstr>服务团队人员介绍</vt:lpstr>
      <vt:lpstr>服务团队人员介绍</vt:lpstr>
      <vt:lpstr>服务团队人员介绍</vt:lpstr>
      <vt:lpstr>服务团队人员介绍</vt:lpstr>
      <vt:lpstr>服务团队人员介绍</vt:lpstr>
      <vt:lpstr>服务团队人员介绍</vt:lpstr>
      <vt:lpstr>服务团队人员介绍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北京风雅颂专利代理有限公司-简介</dc:title>
  <dc:creator>admin</dc:creator>
  <cp:lastModifiedBy>✨Yolanda</cp:lastModifiedBy>
  <cp:revision>4</cp:revision>
  <dcterms:created xsi:type="dcterms:W3CDTF">2021-03-24T07:27:00Z</dcterms:created>
  <dcterms:modified xsi:type="dcterms:W3CDTF">2021-06-17T06:53:41Z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2021-03-25T00:00:00Z</vt:filetime>
  </property>
  <property fmtid="{D5CDD505-2E9C-101B-9397-08002B2CF9AE}" pid="5" name="ICV">
    <vt:lpwstr>3C062813600448D8A4E010CFD283B732</vt:lpwstr>
  </property>
  <property fmtid="{D5CDD505-2E9C-101B-9397-08002B2CF9AE}" pid="6" name="KSOProductBuildVer">
    <vt:lpwstr>2052-11.1.0.10577</vt:lpwstr>
  </property>
</Properties>
</file>